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4"/>
  </p:notesMasterIdLst>
  <p:sldIdLst>
    <p:sldId id="256" r:id="rId2"/>
    <p:sldId id="257" r:id="rId3"/>
    <p:sldId id="302" r:id="rId4"/>
    <p:sldId id="258" r:id="rId5"/>
    <p:sldId id="303" r:id="rId6"/>
    <p:sldId id="259" r:id="rId7"/>
    <p:sldId id="304" r:id="rId8"/>
    <p:sldId id="260" r:id="rId9"/>
    <p:sldId id="305" r:id="rId10"/>
    <p:sldId id="261" r:id="rId11"/>
    <p:sldId id="262" r:id="rId12"/>
    <p:sldId id="300" r:id="rId13"/>
  </p:sldIdLst>
  <p:sldSz cx="12192000" cy="68580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4253ED3-406E-4A5D-B009-86B12734E33E}">
          <p14:sldIdLst>
            <p14:sldId id="256"/>
            <p14:sldId id="257"/>
            <p14:sldId id="302"/>
            <p14:sldId id="258"/>
            <p14:sldId id="303"/>
            <p14:sldId id="259"/>
            <p14:sldId id="304"/>
            <p14:sldId id="260"/>
            <p14:sldId id="305"/>
            <p14:sldId id="261"/>
            <p14:sldId id="262"/>
            <p14:sldId id="30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son2163" initials="vw" lastIdx="1" clrIdx="0">
    <p:extLst>
      <p:ext uri="{19B8F6BF-5375-455C-9EA6-DF929625EA0E}">
        <p15:presenceInfo xmlns:p15="http://schemas.microsoft.com/office/powerpoint/2012/main" userId="watson2163" providerId="None"/>
      </p:ext>
    </p:extLst>
  </p:cmAuthor>
  <p:cmAuthor id="2" name="Marcy A. Esbjerg" initials="MAE" lastIdx="2" clrIdx="1">
    <p:extLst>
      <p:ext uri="{19B8F6BF-5375-455C-9EA6-DF929625EA0E}">
        <p15:presenceInfo xmlns:p15="http://schemas.microsoft.com/office/powerpoint/2012/main" userId="S::mesbjerg@pascocountyfl.net::30b77749-5bb3-4c5e-b10a-d2531573ba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3" d="100"/>
          <a:sy n="93" d="100"/>
        </p:scale>
        <p:origin x="30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EF10FD6E-0D5F-4D43-9579-5CDF38005F7F}" type="datetimeFigureOut">
              <a:rPr lang="en-US" smtClean="0"/>
              <a:t>6/17/2022</a:t>
            </a:fld>
            <a:endParaRPr lang="en-US" dirty="0"/>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dirty="0"/>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48E545B7-6F5A-4814-9820-2C919E00AC3C}" type="slidenum">
              <a:rPr lang="en-US" smtClean="0"/>
              <a:t>‹#›</a:t>
            </a:fld>
            <a:endParaRPr lang="en-US" dirty="0"/>
          </a:p>
        </p:txBody>
      </p:sp>
    </p:spTree>
    <p:extLst>
      <p:ext uri="{BB962C8B-B14F-4D97-AF65-F5344CB8AC3E}">
        <p14:creationId xmlns:p14="http://schemas.microsoft.com/office/powerpoint/2010/main" val="26225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E545B7-6F5A-4814-9820-2C919E00AC3C}" type="slidenum">
              <a:rPr lang="en-US" smtClean="0"/>
              <a:t>1</a:t>
            </a:fld>
            <a:endParaRPr lang="en-US" dirty="0"/>
          </a:p>
        </p:txBody>
      </p:sp>
    </p:spTree>
    <p:extLst>
      <p:ext uri="{BB962C8B-B14F-4D97-AF65-F5344CB8AC3E}">
        <p14:creationId xmlns:p14="http://schemas.microsoft.com/office/powerpoint/2010/main" val="3673302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E545B7-6F5A-4814-9820-2C919E00AC3C}" type="slidenum">
              <a:rPr lang="en-US" smtClean="0"/>
              <a:t>10</a:t>
            </a:fld>
            <a:endParaRPr lang="en-US" dirty="0"/>
          </a:p>
        </p:txBody>
      </p:sp>
    </p:spTree>
    <p:extLst>
      <p:ext uri="{BB962C8B-B14F-4D97-AF65-F5344CB8AC3E}">
        <p14:creationId xmlns:p14="http://schemas.microsoft.com/office/powerpoint/2010/main" val="2794391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E545B7-6F5A-4814-9820-2C919E00AC3C}" type="slidenum">
              <a:rPr lang="en-US" smtClean="0"/>
              <a:t>11</a:t>
            </a:fld>
            <a:endParaRPr lang="en-US" dirty="0"/>
          </a:p>
        </p:txBody>
      </p:sp>
    </p:spTree>
    <p:extLst>
      <p:ext uri="{BB962C8B-B14F-4D97-AF65-F5344CB8AC3E}">
        <p14:creationId xmlns:p14="http://schemas.microsoft.com/office/powerpoint/2010/main" val="2907729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E545B7-6F5A-4814-9820-2C919E00AC3C}" type="slidenum">
              <a:rPr lang="en-US" smtClean="0"/>
              <a:t>12</a:t>
            </a:fld>
            <a:endParaRPr lang="en-US" dirty="0"/>
          </a:p>
        </p:txBody>
      </p:sp>
    </p:spTree>
    <p:extLst>
      <p:ext uri="{BB962C8B-B14F-4D97-AF65-F5344CB8AC3E}">
        <p14:creationId xmlns:p14="http://schemas.microsoft.com/office/powerpoint/2010/main" val="2788141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E545B7-6F5A-4814-9820-2C919E00AC3C}" type="slidenum">
              <a:rPr lang="en-US" smtClean="0"/>
              <a:t>2</a:t>
            </a:fld>
            <a:endParaRPr lang="en-US" dirty="0"/>
          </a:p>
        </p:txBody>
      </p:sp>
    </p:spTree>
    <p:extLst>
      <p:ext uri="{BB962C8B-B14F-4D97-AF65-F5344CB8AC3E}">
        <p14:creationId xmlns:p14="http://schemas.microsoft.com/office/powerpoint/2010/main" val="1749928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761" indent="-232761">
              <a:buAutoNum type="arabicPeriod"/>
            </a:pPr>
            <a:r>
              <a:rPr lang="en-US" dirty="0"/>
              <a:t>This </a:t>
            </a:r>
            <a:r>
              <a:rPr lang="en-US" dirty="0">
                <a:latin typeface="Arial Nova" panose="020B0504020202020204" pitchFamily="34" charset="0"/>
              </a:rPr>
              <a:t>allows you the flexibility to choose the solicitation method based on current needs/circumstances. </a:t>
            </a:r>
          </a:p>
          <a:p>
            <a:pPr marL="232761" indent="-232761" defTabSz="931042">
              <a:buFontTx/>
              <a:buAutoNum type="arabicPeriod"/>
              <a:defRPr/>
            </a:pPr>
            <a:r>
              <a:rPr lang="en-US" dirty="0">
                <a:latin typeface="Arial Nova" panose="020B0504020202020204" pitchFamily="34" charset="0"/>
              </a:rPr>
              <a:t>This allows the demand to dictate where the funds go.</a:t>
            </a:r>
          </a:p>
          <a:p>
            <a:pPr marL="232761" indent="-232761" defTabSz="931042">
              <a:buFontTx/>
              <a:buAutoNum type="arabicPeriod"/>
              <a:defRPr/>
            </a:pPr>
            <a:r>
              <a:rPr lang="en-US" dirty="0">
                <a:latin typeface="Arial Nova" panose="020B0504020202020204" pitchFamily="34" charset="0"/>
              </a:rPr>
              <a:t>This allows time for the projects to go through the Environmental Review (ER) process, be underwritten and ready to start construction once funding is available and helps keep you ahead of commitment deadlines.</a:t>
            </a:r>
          </a:p>
          <a:p>
            <a:pPr marL="232761" indent="-232761" defTabSz="931042">
              <a:buFontTx/>
              <a:buAutoNum type="arabicPeriod"/>
              <a:defRPr/>
            </a:pPr>
            <a:r>
              <a:rPr lang="en-US" dirty="0">
                <a:latin typeface="Arial Nova" panose="020B0504020202020204" pitchFamily="34" charset="0"/>
              </a:rPr>
              <a:t>The ER process can uncover site conditions the developer failed to disclose.</a:t>
            </a:r>
          </a:p>
          <a:p>
            <a:pPr defTabSz="931042">
              <a:defRPr/>
            </a:pPr>
            <a:endParaRPr lang="en-US" dirty="0">
              <a:latin typeface="Arial Nova" panose="020B0504020202020204" pitchFamily="34" charset="0"/>
            </a:endParaRPr>
          </a:p>
          <a:p>
            <a:pPr marL="232761" indent="-232761" defTabSz="931042">
              <a:buFontTx/>
              <a:buAutoNum type="arabicPeriod"/>
              <a:defRPr/>
            </a:pPr>
            <a:endParaRPr lang="en-US" dirty="0">
              <a:latin typeface="Arial Nova" panose="020B0504020202020204" pitchFamily="34" charset="0"/>
            </a:endParaRPr>
          </a:p>
          <a:p>
            <a:pPr marL="232761" indent="-232761" defTabSz="931042">
              <a:buFontTx/>
              <a:buAutoNum type="arabicPeriod"/>
              <a:defRPr/>
            </a:pPr>
            <a:endParaRPr lang="en-US" dirty="0">
              <a:latin typeface="Arial Nova" panose="020B0504020202020204" pitchFamily="34" charset="0"/>
            </a:endParaRPr>
          </a:p>
          <a:p>
            <a:pPr marL="232761" indent="-232761" defTabSz="931042">
              <a:buFontTx/>
              <a:buAutoNum type="arabicPeriod"/>
              <a:defRPr/>
            </a:pPr>
            <a:endParaRPr lang="en-US" dirty="0">
              <a:latin typeface="Arial Nova" panose="020B0504020202020204" pitchFamily="34" charset="0"/>
            </a:endParaRPr>
          </a:p>
          <a:p>
            <a:pPr marL="232761" indent="-232761">
              <a:buAutoNum type="arabicPeriod"/>
            </a:pPr>
            <a:endParaRPr lang="en-US" dirty="0"/>
          </a:p>
        </p:txBody>
      </p:sp>
      <p:sp>
        <p:nvSpPr>
          <p:cNvPr id="4" name="Slide Number Placeholder 3"/>
          <p:cNvSpPr>
            <a:spLocks noGrp="1"/>
          </p:cNvSpPr>
          <p:nvPr>
            <p:ph type="sldNum" sz="quarter" idx="5"/>
          </p:nvPr>
        </p:nvSpPr>
        <p:spPr/>
        <p:txBody>
          <a:bodyPr/>
          <a:lstStyle/>
          <a:p>
            <a:fld id="{48E545B7-6F5A-4814-9820-2C919E00AC3C}" type="slidenum">
              <a:rPr lang="en-US" smtClean="0"/>
              <a:t>3</a:t>
            </a:fld>
            <a:endParaRPr lang="en-US" dirty="0"/>
          </a:p>
        </p:txBody>
      </p:sp>
    </p:spTree>
    <p:extLst>
      <p:ext uri="{BB962C8B-B14F-4D97-AF65-F5344CB8AC3E}">
        <p14:creationId xmlns:p14="http://schemas.microsoft.com/office/powerpoint/2010/main" val="4233340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761" indent="-232761" defTabSz="931042">
              <a:buFont typeface="+mj-lt"/>
              <a:buAutoNum type="arabicPeriod"/>
              <a:defRPr/>
            </a:pPr>
            <a:r>
              <a:rPr lang="en-US" dirty="0">
                <a:latin typeface="Arial Nova" panose="020B0504020202020204" pitchFamily="34" charset="0"/>
              </a:rPr>
              <a:t>Time application cycles to occur after other awards such as LIHTC or Trust Funds.   </a:t>
            </a:r>
          </a:p>
          <a:p>
            <a:pPr marL="232761" indent="-232761" defTabSz="931042">
              <a:buFontTx/>
              <a:buAutoNum type="arabicPeriod"/>
              <a:defRPr/>
            </a:pPr>
            <a:r>
              <a:rPr lang="en-US" dirty="0">
                <a:latin typeface="Arial Nova" panose="020B0504020202020204" pitchFamily="34" charset="0"/>
              </a:rPr>
              <a:t>Even with an on-line application you need to provide detailed instructions to that can be uploaded for review by applicants.  Instructions should include all the requirements that will be in the Developer Agreement/Contract committing the </a:t>
            </a:r>
            <a:r>
              <a:rPr lang="en-US" sz="1400" dirty="0">
                <a:latin typeface="Arial Nova" panose="020B0504020202020204" pitchFamily="34" charset="0"/>
              </a:rPr>
              <a:t>funds</a:t>
            </a:r>
            <a:r>
              <a:rPr lang="en-US" dirty="0">
                <a:latin typeface="Arial Nova" panose="020B0504020202020204" pitchFamily="34" charset="0"/>
              </a:rPr>
              <a:t>.</a:t>
            </a:r>
          </a:p>
          <a:p>
            <a:pPr marL="232761" indent="-232761" defTabSz="931042">
              <a:buFontTx/>
              <a:buAutoNum type="arabicPeriod"/>
              <a:defRPr/>
            </a:pPr>
            <a:r>
              <a:rPr lang="en-US" dirty="0">
                <a:latin typeface="Arial Nova" panose="020B0504020202020204" pitchFamily="34" charset="0"/>
              </a:rPr>
              <a:t>The RFA instruction should provide threshold requirements all applicants are to meet.   Staff should review all submittals to ensure they meet the threshold requirements.</a:t>
            </a:r>
          </a:p>
          <a:p>
            <a:pPr marL="232761" indent="-232761" defTabSz="931042">
              <a:buFont typeface="+mj-lt"/>
              <a:buAutoNum type="arabicPeriod"/>
              <a:defRPr/>
            </a:pPr>
            <a:endParaRPr lang="en-US" dirty="0">
              <a:latin typeface="Arial Nova" panose="020B0504020202020204" pitchFamily="34" charset="0"/>
            </a:endParaRPr>
          </a:p>
          <a:p>
            <a:pPr defTabSz="931042">
              <a:defRPr/>
            </a:pPr>
            <a:r>
              <a:rPr lang="en-US" dirty="0">
                <a:latin typeface="Arial Nova" panose="020B0504020202020204" pitchFamily="34" charset="0"/>
              </a:rPr>
              <a:t>5.   The RFA instructions should provide a date for  the pre-application meeting and a deadline for submitting questions.     </a:t>
            </a:r>
          </a:p>
          <a:p>
            <a:endParaRPr lang="en-US" dirty="0"/>
          </a:p>
        </p:txBody>
      </p:sp>
      <p:sp>
        <p:nvSpPr>
          <p:cNvPr id="4" name="Slide Number Placeholder 3"/>
          <p:cNvSpPr>
            <a:spLocks noGrp="1"/>
          </p:cNvSpPr>
          <p:nvPr>
            <p:ph type="sldNum" sz="quarter" idx="5"/>
          </p:nvPr>
        </p:nvSpPr>
        <p:spPr/>
        <p:txBody>
          <a:bodyPr/>
          <a:lstStyle/>
          <a:p>
            <a:fld id="{48E545B7-6F5A-4814-9820-2C919E00AC3C}" type="slidenum">
              <a:rPr lang="en-US" smtClean="0"/>
              <a:t>4</a:t>
            </a:fld>
            <a:endParaRPr lang="en-US" dirty="0"/>
          </a:p>
        </p:txBody>
      </p:sp>
    </p:spTree>
    <p:extLst>
      <p:ext uri="{BB962C8B-B14F-4D97-AF65-F5344CB8AC3E}">
        <p14:creationId xmlns:p14="http://schemas.microsoft.com/office/powerpoint/2010/main" val="768077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042">
              <a:defRPr/>
            </a:pPr>
            <a:r>
              <a:rPr lang="en-US" dirty="0">
                <a:latin typeface="Arial Nova" panose="020B0504020202020204" pitchFamily="34" charset="0"/>
              </a:rPr>
              <a:t>3.   This will provide a buffer and discourage applicants from trying to pressure staff. </a:t>
            </a:r>
          </a:p>
          <a:p>
            <a:pPr marL="232761" indent="-232761" defTabSz="931042">
              <a:buFontTx/>
              <a:buAutoNum type="arabicPeriod"/>
              <a:defRPr/>
            </a:pPr>
            <a:endParaRPr lang="en-US" dirty="0">
              <a:latin typeface="Arial Nova" panose="020B0504020202020204" pitchFamily="34" charset="0"/>
            </a:endParaRPr>
          </a:p>
          <a:p>
            <a:endParaRPr lang="en-US" dirty="0"/>
          </a:p>
        </p:txBody>
      </p:sp>
      <p:sp>
        <p:nvSpPr>
          <p:cNvPr id="4" name="Slide Number Placeholder 3"/>
          <p:cNvSpPr>
            <a:spLocks noGrp="1"/>
          </p:cNvSpPr>
          <p:nvPr>
            <p:ph type="sldNum" sz="quarter" idx="5"/>
          </p:nvPr>
        </p:nvSpPr>
        <p:spPr/>
        <p:txBody>
          <a:bodyPr/>
          <a:lstStyle/>
          <a:p>
            <a:fld id="{48E545B7-6F5A-4814-9820-2C919E00AC3C}" type="slidenum">
              <a:rPr lang="en-US" smtClean="0"/>
              <a:t>5</a:t>
            </a:fld>
            <a:endParaRPr lang="en-US" dirty="0"/>
          </a:p>
        </p:txBody>
      </p:sp>
    </p:spTree>
    <p:extLst>
      <p:ext uri="{BB962C8B-B14F-4D97-AF65-F5344CB8AC3E}">
        <p14:creationId xmlns:p14="http://schemas.microsoft.com/office/powerpoint/2010/main" val="3697662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E545B7-6F5A-4814-9820-2C919E00AC3C}" type="slidenum">
              <a:rPr lang="en-US" smtClean="0"/>
              <a:t>6</a:t>
            </a:fld>
            <a:endParaRPr lang="en-US" dirty="0"/>
          </a:p>
        </p:txBody>
      </p:sp>
    </p:spTree>
    <p:extLst>
      <p:ext uri="{BB962C8B-B14F-4D97-AF65-F5344CB8AC3E}">
        <p14:creationId xmlns:p14="http://schemas.microsoft.com/office/powerpoint/2010/main" val="239156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It is not wise to agreed to requests like this because your PHA is required to repay the full HOME subsidy if the terms of the affordability period are not met.</a:t>
            </a:r>
          </a:p>
        </p:txBody>
      </p:sp>
      <p:sp>
        <p:nvSpPr>
          <p:cNvPr id="4" name="Slide Number Placeholder 3"/>
          <p:cNvSpPr>
            <a:spLocks noGrp="1"/>
          </p:cNvSpPr>
          <p:nvPr>
            <p:ph type="sldNum" sz="quarter" idx="5"/>
          </p:nvPr>
        </p:nvSpPr>
        <p:spPr/>
        <p:txBody>
          <a:bodyPr/>
          <a:lstStyle/>
          <a:p>
            <a:fld id="{48E545B7-6F5A-4814-9820-2C919E00AC3C}" type="slidenum">
              <a:rPr lang="en-US" smtClean="0"/>
              <a:t>7</a:t>
            </a:fld>
            <a:endParaRPr lang="en-US" dirty="0"/>
          </a:p>
        </p:txBody>
      </p:sp>
    </p:spTree>
    <p:extLst>
      <p:ext uri="{BB962C8B-B14F-4D97-AF65-F5344CB8AC3E}">
        <p14:creationId xmlns:p14="http://schemas.microsoft.com/office/powerpoint/2010/main" val="3849790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E545B7-6F5A-4814-9820-2C919E00AC3C}" type="slidenum">
              <a:rPr lang="en-US" smtClean="0"/>
              <a:t>8</a:t>
            </a:fld>
            <a:endParaRPr lang="en-US" dirty="0"/>
          </a:p>
        </p:txBody>
      </p:sp>
    </p:spTree>
    <p:extLst>
      <p:ext uri="{BB962C8B-B14F-4D97-AF65-F5344CB8AC3E}">
        <p14:creationId xmlns:p14="http://schemas.microsoft.com/office/powerpoint/2010/main" val="3189838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8E545B7-6F5A-4814-9820-2C919E00AC3C}" type="slidenum">
              <a:rPr lang="en-US" smtClean="0"/>
              <a:t>9</a:t>
            </a:fld>
            <a:endParaRPr lang="en-US" dirty="0"/>
          </a:p>
        </p:txBody>
      </p:sp>
    </p:spTree>
    <p:extLst>
      <p:ext uri="{BB962C8B-B14F-4D97-AF65-F5344CB8AC3E}">
        <p14:creationId xmlns:p14="http://schemas.microsoft.com/office/powerpoint/2010/main" val="4161963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0972A-F43D-440F-B655-2CE2077D2E37}"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121915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DB8ED-F870-4761-96DC-5BB37F7DE016}"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9705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0DE0A0-D981-4AEA-B61F-3F84FDEFBB9C}"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467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CE7284-E45E-4E6C-B923-F19B8075B515}"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3260182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27F57-00E3-4C3A-9B96-F574E86F64DE}"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583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D0F73E-1013-4595-BDD5-6A6BA34D5738}"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1889973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8B787B-7FD3-46B9-957F-70CD3AC09695}"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1253283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DE8A3-8369-40F0-8A92-56BFF45B930D}"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326384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5F3664-DAE3-449A-B7FC-4E12D61CE25A}"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321957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A72B30-F2BA-41B1-A7BF-952AFE143A41}" type="datetime1">
              <a:rPr lang="en-US" smtClean="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370986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56B2B7-4A4C-4664-8A6F-2E97D83841D9}" type="datetime1">
              <a:rPr lang="en-US" smtClean="0"/>
              <a:t>6/17/2022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391361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F51D5A-29EC-4D90-BD0E-986AEB55E18D}" type="datetime1">
              <a:rPr lang="en-US" smtClean="0"/>
              <a:t>6/17/2022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117254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C07A4C-D64F-41DB-B8D3-53F065B9E966}" type="datetime1">
              <a:rPr lang="en-US" smtClean="0"/>
              <a:t>6/17/2022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330001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84D8A-C036-477F-8B45-A712A1BE2247}" type="datetime1">
              <a:rPr lang="en-US" smtClean="0"/>
              <a:t>6/17/2022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173230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390982-C384-46F5-899A-4661FA58925E}" type="datetime1">
              <a:rPr lang="en-US" smtClean="0"/>
              <a:t>6/17/2022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dirty="0"/>
          </a:p>
        </p:txBody>
      </p:sp>
    </p:spTree>
    <p:extLst>
      <p:ext uri="{BB962C8B-B14F-4D97-AF65-F5344CB8AC3E}">
        <p14:creationId xmlns:p14="http://schemas.microsoft.com/office/powerpoint/2010/main" val="21382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F8FB2B-0834-4E69-81CF-5D187DC0C246}" type="slidenum">
              <a:rPr lang="en-US" smtClean="0"/>
              <a:t>‹#›</a:t>
            </a:fld>
            <a:endParaRPr lang="en-US" dirty="0"/>
          </a:p>
        </p:txBody>
      </p:sp>
      <p:sp>
        <p:nvSpPr>
          <p:cNvPr id="5" name="Date Placeholder 4"/>
          <p:cNvSpPr>
            <a:spLocks noGrp="1"/>
          </p:cNvSpPr>
          <p:nvPr>
            <p:ph type="dt" sz="half" idx="10"/>
          </p:nvPr>
        </p:nvSpPr>
        <p:spPr/>
        <p:txBody>
          <a:bodyPr/>
          <a:lstStyle/>
          <a:p>
            <a:fld id="{E8A53C0E-6483-4D35-BAD6-7A2BF6734103}" type="datetime1">
              <a:rPr lang="en-US" smtClean="0"/>
              <a:t>6/17/2022</a:t>
            </a:fld>
            <a:endParaRPr lang="en-US" dirty="0"/>
          </a:p>
        </p:txBody>
      </p:sp>
    </p:spTree>
    <p:extLst>
      <p:ext uri="{BB962C8B-B14F-4D97-AF65-F5344CB8AC3E}">
        <p14:creationId xmlns:p14="http://schemas.microsoft.com/office/powerpoint/2010/main" val="4183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8420BD-0994-4D37-AC7B-698BBB399BDE}" type="datetime1">
              <a:rPr lang="en-US" smtClean="0"/>
              <a:t>6/17/2022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F8FB2B-0834-4E69-81CF-5D187DC0C246}" type="slidenum">
              <a:rPr lang="en-US" smtClean="0"/>
              <a:t>‹#›</a:t>
            </a:fld>
            <a:endParaRPr lang="en-US" dirty="0"/>
          </a:p>
        </p:txBody>
      </p:sp>
    </p:spTree>
    <p:extLst>
      <p:ext uri="{BB962C8B-B14F-4D97-AF65-F5344CB8AC3E}">
        <p14:creationId xmlns:p14="http://schemas.microsoft.com/office/powerpoint/2010/main" val="365524326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archives.hud.gov/pubs/homefires/vol3no2.cf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tgilligan@nashville-mdha.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E4F93F-5DAC-4E83-A797-CFB79328802F}"/>
              </a:ext>
            </a:extLst>
          </p:cNvPr>
          <p:cNvSpPr>
            <a:spLocks noGrp="1"/>
          </p:cNvSpPr>
          <p:nvPr>
            <p:ph type="sldNum" sz="quarter" idx="12"/>
          </p:nvPr>
        </p:nvSpPr>
        <p:spPr/>
        <p:txBody>
          <a:bodyPr/>
          <a:lstStyle/>
          <a:p>
            <a:fld id="{2CF8FB2B-0834-4E69-81CF-5D187DC0C246}" type="slidenum">
              <a:rPr lang="en-US" sz="1800" smtClean="0"/>
              <a:t>1</a:t>
            </a:fld>
            <a:endParaRPr lang="en-US" sz="1800" dirty="0"/>
          </a:p>
        </p:txBody>
      </p:sp>
      <p:sp>
        <p:nvSpPr>
          <p:cNvPr id="5" name="Title 4">
            <a:extLst>
              <a:ext uri="{FF2B5EF4-FFF2-40B4-BE49-F238E27FC236}">
                <a16:creationId xmlns:a16="http://schemas.microsoft.com/office/drawing/2014/main" id="{231313CB-C375-4841-9393-B849AEAFD2B5}"/>
              </a:ext>
            </a:extLst>
          </p:cNvPr>
          <p:cNvSpPr>
            <a:spLocks noGrp="1"/>
          </p:cNvSpPr>
          <p:nvPr>
            <p:ph type="title" idx="4294967295"/>
          </p:nvPr>
        </p:nvSpPr>
        <p:spPr>
          <a:xfrm>
            <a:off x="0" y="609600"/>
            <a:ext cx="8596313" cy="1320800"/>
          </a:xfrm>
        </p:spPr>
        <p:txBody>
          <a:bodyPr>
            <a:normAutofit fontScale="90000"/>
          </a:bodyPr>
          <a:lstStyle/>
          <a:p>
            <a:br>
              <a:rPr lang="en-US" sz="4800" dirty="0"/>
            </a:br>
            <a:br>
              <a:rPr lang="en-US" sz="4800" dirty="0"/>
            </a:br>
            <a:br>
              <a:rPr lang="en-US" sz="4800" dirty="0"/>
            </a:br>
            <a:br>
              <a:rPr lang="en-US" sz="4800" dirty="0"/>
            </a:br>
            <a:endParaRPr lang="en-US" sz="4800" dirty="0"/>
          </a:p>
        </p:txBody>
      </p:sp>
      <p:sp>
        <p:nvSpPr>
          <p:cNvPr id="8" name="Subtitle 7">
            <a:extLst>
              <a:ext uri="{FF2B5EF4-FFF2-40B4-BE49-F238E27FC236}">
                <a16:creationId xmlns:a16="http://schemas.microsoft.com/office/drawing/2014/main" id="{3BFAA475-C90A-4B78-9D9E-BCB0EC2EBCE4}"/>
              </a:ext>
            </a:extLst>
          </p:cNvPr>
          <p:cNvSpPr>
            <a:spLocks noGrp="1"/>
          </p:cNvSpPr>
          <p:nvPr>
            <p:ph idx="4294967295"/>
          </p:nvPr>
        </p:nvSpPr>
        <p:spPr>
          <a:xfrm>
            <a:off x="1219200" y="2160588"/>
            <a:ext cx="7377113" cy="3881437"/>
          </a:xfrm>
        </p:spPr>
        <p:txBody>
          <a:bodyPr>
            <a:normAutofit fontScale="25000" lnSpcReduction="20000"/>
          </a:bodyPr>
          <a:lstStyle/>
          <a:p>
            <a:pPr algn="ctr"/>
            <a:endParaRPr lang="en-US" sz="2400" b="1" dirty="0"/>
          </a:p>
          <a:p>
            <a:pPr marL="0" indent="0" algn="ctr">
              <a:buNone/>
            </a:pPr>
            <a:r>
              <a:rPr lang="en-US" sz="11200" b="1" dirty="0"/>
              <a:t>HOME Best Practices – Process Overview</a:t>
            </a:r>
          </a:p>
          <a:p>
            <a:pPr marL="0" indent="0" algn="ctr">
              <a:buNone/>
            </a:pPr>
            <a:r>
              <a:rPr lang="en-US" sz="11200" b="1" dirty="0"/>
              <a:t>Metropolitan Development and Housing Agency</a:t>
            </a:r>
          </a:p>
          <a:p>
            <a:pPr marL="0" indent="0" algn="ctr">
              <a:buNone/>
            </a:pPr>
            <a:r>
              <a:rPr lang="en-US" sz="11200" b="1" dirty="0"/>
              <a:t>Metro Nashville-Davidson County, Tennessee </a:t>
            </a:r>
          </a:p>
          <a:p>
            <a:pPr algn="ctr"/>
            <a:endParaRPr lang="en-US" sz="2400" b="1" dirty="0"/>
          </a:p>
          <a:p>
            <a:pPr marL="0" indent="0" algn="ctr">
              <a:buNone/>
            </a:pPr>
            <a:r>
              <a:rPr lang="en-US" sz="7400" b="1" dirty="0"/>
              <a:t>NCDA Annual Conference</a:t>
            </a:r>
          </a:p>
          <a:p>
            <a:pPr marL="0" indent="0" algn="ctr">
              <a:buNone/>
            </a:pPr>
            <a:r>
              <a:rPr lang="en-US" sz="7400" b="1" dirty="0"/>
              <a:t>June 22-24, 2022</a:t>
            </a:r>
          </a:p>
          <a:p>
            <a:pPr algn="ctr"/>
            <a:endParaRPr lang="en-US" sz="2400" b="1" dirty="0"/>
          </a:p>
          <a:p>
            <a:pPr algn="ctr"/>
            <a:endParaRPr lang="en-US" sz="2400" b="1" dirty="0"/>
          </a:p>
          <a:p>
            <a:pPr algn="ctr"/>
            <a:endParaRPr lang="en-US" sz="2400" b="1" dirty="0"/>
          </a:p>
          <a:p>
            <a:pPr algn="ctr"/>
            <a:r>
              <a:rPr lang="en-US" sz="1300" dirty="0"/>
              <a:t> </a:t>
            </a:r>
            <a:br>
              <a:rPr lang="en-US" sz="2800" dirty="0"/>
            </a:br>
            <a:endParaRPr lang="en-US" sz="2400" b="1" dirty="0"/>
          </a:p>
        </p:txBody>
      </p:sp>
      <p:pic>
        <p:nvPicPr>
          <p:cNvPr id="6" name="Picture 5" descr="A picture containing logo&#10;&#10;Description automatically generated">
            <a:extLst>
              <a:ext uri="{FF2B5EF4-FFF2-40B4-BE49-F238E27FC236}">
                <a16:creationId xmlns:a16="http://schemas.microsoft.com/office/drawing/2014/main" id="{DE81E80D-31FE-DDEA-158C-82CA0F46D2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7988" y="241875"/>
            <a:ext cx="1736014" cy="1710269"/>
          </a:xfrm>
          <a:prstGeom prst="rect">
            <a:avLst/>
          </a:prstGeom>
        </p:spPr>
      </p:pic>
    </p:spTree>
    <p:extLst>
      <p:ext uri="{BB962C8B-B14F-4D97-AF65-F5344CB8AC3E}">
        <p14:creationId xmlns:p14="http://schemas.microsoft.com/office/powerpoint/2010/main" val="2583240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3E261-0616-4FEB-800D-D72DCBB59F8C}"/>
              </a:ext>
            </a:extLst>
          </p:cNvPr>
          <p:cNvSpPr>
            <a:spLocks noGrp="1"/>
          </p:cNvSpPr>
          <p:nvPr>
            <p:ph type="title"/>
          </p:nvPr>
        </p:nvSpPr>
        <p:spPr/>
        <p:txBody>
          <a:bodyPr>
            <a:normAutofit fontScale="90000"/>
          </a:bodyPr>
          <a:lstStyle/>
          <a:p>
            <a:r>
              <a:rPr lang="en-US" dirty="0"/>
              <a:t>Monitoring During the Affordability Period and Handling Subordination Requests</a:t>
            </a:r>
          </a:p>
        </p:txBody>
      </p:sp>
      <p:sp>
        <p:nvSpPr>
          <p:cNvPr id="3" name="Content Placeholder 2">
            <a:extLst>
              <a:ext uri="{FF2B5EF4-FFF2-40B4-BE49-F238E27FC236}">
                <a16:creationId xmlns:a16="http://schemas.microsoft.com/office/drawing/2014/main" id="{58AC9BDB-F331-4956-87FE-97BB1371C66F}"/>
              </a:ext>
            </a:extLst>
          </p:cNvPr>
          <p:cNvSpPr>
            <a:spLocks noGrp="1"/>
          </p:cNvSpPr>
          <p:nvPr>
            <p:ph idx="1"/>
          </p:nvPr>
        </p:nvSpPr>
        <p:spPr/>
        <p:txBody>
          <a:bodyPr>
            <a:normAutofit/>
          </a:bodyPr>
          <a:lstStyle/>
          <a:p>
            <a:pPr marL="57150" indent="0">
              <a:buNone/>
            </a:pPr>
            <a:r>
              <a:rPr lang="en-US" dirty="0"/>
              <a:t>Maintain a record of all HOME projects by type (Rental and Homeownership) completion dates and terms of the affordability period to develop a staggered monitoring schedule based on HUD guidance for rental projects outlined in the following link:   </a:t>
            </a:r>
          </a:p>
          <a:p>
            <a:pPr marL="150876" lvl="1" indent="0">
              <a:buNone/>
            </a:pPr>
            <a:r>
              <a:rPr lang="en-US" dirty="0">
                <a:hlinkClick r:id="rId3"/>
              </a:rPr>
              <a:t>https://archives.hud.gov/pubs/homefires/vol3no2.cfm</a:t>
            </a:r>
            <a:endParaRPr lang="en-US" dirty="0"/>
          </a:p>
          <a:p>
            <a:pPr marL="283464" lvl="1">
              <a:buFont typeface="Arial" panose="020B0604020202020204" pitchFamily="34" charset="0"/>
              <a:buChar char="•"/>
            </a:pPr>
            <a:r>
              <a:rPr lang="en-US" dirty="0"/>
              <a:t>Homeownership projects should be monitored annually for primary occupancy by touching base (sending a letter requiring the homeowner provide documentation on continued occupancy such as utility bill with name, etc.)  </a:t>
            </a:r>
          </a:p>
          <a:p>
            <a:pPr marL="292608" lvl="1">
              <a:buFont typeface="Arial" panose="020B0604020202020204" pitchFamily="34" charset="0"/>
              <a:buChar char="•"/>
            </a:pPr>
            <a:r>
              <a:rPr lang="en-US" dirty="0"/>
              <a:t>Have policies and procedures that outline how subordination requests will be handled.</a:t>
            </a:r>
          </a:p>
          <a:p>
            <a:pPr marL="292608" lvl="1">
              <a:buFont typeface="Arial" panose="020B0604020202020204" pitchFamily="34" charset="0"/>
              <a:buChar char="•"/>
            </a:pPr>
            <a:r>
              <a:rPr lang="en-US" dirty="0"/>
              <a:t>Consider establishing a loan/grant review committee to review and recommend approval of subordination requests based on your written policies and procedures.</a:t>
            </a:r>
          </a:p>
          <a:p>
            <a:pPr marL="150876" lvl="1" indent="0">
              <a:buNone/>
            </a:pPr>
            <a:endParaRPr lang="en-US" dirty="0"/>
          </a:p>
        </p:txBody>
      </p:sp>
    </p:spTree>
    <p:extLst>
      <p:ext uri="{BB962C8B-B14F-4D97-AF65-F5344CB8AC3E}">
        <p14:creationId xmlns:p14="http://schemas.microsoft.com/office/powerpoint/2010/main" val="222100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2495C-B421-49C4-B226-B8D6688EDF88}"/>
              </a:ext>
            </a:extLst>
          </p:cNvPr>
          <p:cNvSpPr>
            <a:spLocks noGrp="1"/>
          </p:cNvSpPr>
          <p:nvPr>
            <p:ph type="title"/>
          </p:nvPr>
        </p:nvSpPr>
        <p:spPr>
          <a:xfrm>
            <a:off x="677334" y="609600"/>
            <a:ext cx="8596668" cy="870408"/>
          </a:xfrm>
        </p:spPr>
        <p:txBody>
          <a:bodyPr/>
          <a:lstStyle/>
          <a:p>
            <a:r>
              <a:rPr lang="en-US" dirty="0"/>
              <a:t>Lessons Learned</a:t>
            </a:r>
          </a:p>
        </p:txBody>
      </p:sp>
      <p:sp>
        <p:nvSpPr>
          <p:cNvPr id="3" name="Content Placeholder 2">
            <a:extLst>
              <a:ext uri="{FF2B5EF4-FFF2-40B4-BE49-F238E27FC236}">
                <a16:creationId xmlns:a16="http://schemas.microsoft.com/office/drawing/2014/main" id="{115EED84-AD6E-480B-950B-D551955AA1DD}"/>
              </a:ext>
            </a:extLst>
          </p:cNvPr>
          <p:cNvSpPr>
            <a:spLocks noGrp="1"/>
          </p:cNvSpPr>
          <p:nvPr>
            <p:ph idx="1"/>
          </p:nvPr>
        </p:nvSpPr>
        <p:spPr>
          <a:xfrm>
            <a:off x="677334" y="1725105"/>
            <a:ext cx="8596668" cy="4316257"/>
          </a:xfrm>
        </p:spPr>
        <p:txBody>
          <a:bodyPr>
            <a:normAutofit fontScale="85000" lnSpcReduction="10000"/>
          </a:bodyPr>
          <a:lstStyle/>
          <a:p>
            <a:pPr marL="292608" indent="-137160">
              <a:buFont typeface="Arial" panose="020B0604020202020204" pitchFamily="34" charset="0"/>
              <a:buChar char="•"/>
            </a:pPr>
            <a:r>
              <a:rPr lang="en-US" dirty="0"/>
              <a:t>Don’t depend on construction lender to obtain lien releases and disburse funds accurately.</a:t>
            </a:r>
          </a:p>
          <a:p>
            <a:pPr marL="292608" indent="-137160">
              <a:buFont typeface="Arial" panose="020B0604020202020204" pitchFamily="34" charset="0"/>
              <a:buChar char="•"/>
            </a:pPr>
            <a:r>
              <a:rPr lang="en-US" dirty="0"/>
              <a:t>Require performance/payment bonds.</a:t>
            </a:r>
          </a:p>
          <a:p>
            <a:pPr marL="292608" indent="-137160">
              <a:buFont typeface="Arial" panose="020B0604020202020204" pitchFamily="34" charset="0"/>
              <a:buChar char="•"/>
            </a:pPr>
            <a:r>
              <a:rPr lang="en-US" dirty="0"/>
              <a:t>Require pictures of project sites from of all angles be uploaded as part of the application. </a:t>
            </a:r>
          </a:p>
          <a:p>
            <a:pPr marL="292608" indent="-137160">
              <a:buFont typeface="Arial" panose="020B0604020202020204" pitchFamily="34" charset="0"/>
              <a:buChar char="•"/>
            </a:pPr>
            <a:r>
              <a:rPr lang="en-US" dirty="0"/>
              <a:t>Review real estate contracts, purchase options, construction contracts, board make-up, etc. for potential conflict/identity of interest issues.</a:t>
            </a:r>
          </a:p>
          <a:p>
            <a:pPr marL="292608" indent="-137160">
              <a:buFont typeface="Arial" panose="020B0604020202020204" pitchFamily="34" charset="0"/>
              <a:buChar char="•"/>
            </a:pPr>
            <a:r>
              <a:rPr lang="en-US" dirty="0"/>
              <a:t>CHDO operating should be tied to production.   If a CHDO fails to produce anything after 3 years, stop providing CHDO operating.</a:t>
            </a:r>
          </a:p>
          <a:p>
            <a:pPr marL="292608" indent="-137160">
              <a:buFont typeface="Arial" panose="020B0604020202020204" pitchFamily="34" charset="0"/>
              <a:buChar char="•"/>
            </a:pPr>
            <a:r>
              <a:rPr lang="en-US" dirty="0"/>
              <a:t>Always round up when determining the required # of accessible and sensory units required in the project.   Also, the required percentage is based on the total # of units in the project not just the HOME-assisted units.</a:t>
            </a:r>
          </a:p>
          <a:p>
            <a:pPr marL="292608" indent="-137160">
              <a:buFont typeface="Arial" panose="020B0604020202020204" pitchFamily="34" charset="0"/>
              <a:buChar char="•"/>
            </a:pPr>
            <a:r>
              <a:rPr lang="en-US" dirty="0"/>
              <a:t>Nimbyism is real and can stop good projects.</a:t>
            </a:r>
          </a:p>
          <a:p>
            <a:pPr marL="292608" indent="-137160">
              <a:buFont typeface="Arial" panose="020B0604020202020204" pitchFamily="34" charset="0"/>
              <a:buChar char="•"/>
            </a:pPr>
            <a:r>
              <a:rPr lang="en-US" dirty="0"/>
              <a:t>Don’t leave it up to recipients to record lien documents.</a:t>
            </a:r>
          </a:p>
          <a:p>
            <a:pPr marL="292608" indent="-137160">
              <a:buFont typeface="Arial" panose="020B0604020202020204" pitchFamily="34" charset="0"/>
              <a:buChar char="•"/>
            </a:pPr>
            <a:r>
              <a:rPr lang="en-US" dirty="0"/>
              <a:t>Even though HOME allows Rental projects to be closed out with vacant units, it is best to collect all occupancy data before making final payment so you have some leverage with the developer.</a:t>
            </a:r>
          </a:p>
          <a:p>
            <a:pPr marL="292608" indent="-137160">
              <a:buFont typeface="Arial" panose="020B0604020202020204" pitchFamily="34" charset="0"/>
              <a:buChar char="•"/>
            </a:pPr>
            <a:endParaRPr lang="en-US" dirty="0"/>
          </a:p>
          <a:p>
            <a:pPr marL="292608" indent="-137160">
              <a:buFont typeface="Arial" panose="020B0604020202020204" pitchFamily="34" charset="0"/>
              <a:buChar char="•"/>
            </a:pPr>
            <a:endParaRPr lang="en-US" dirty="0"/>
          </a:p>
        </p:txBody>
      </p:sp>
    </p:spTree>
    <p:extLst>
      <p:ext uri="{BB962C8B-B14F-4D97-AF65-F5344CB8AC3E}">
        <p14:creationId xmlns:p14="http://schemas.microsoft.com/office/powerpoint/2010/main" val="155620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7B41-E1F5-459C-A249-BB8922499BB7}"/>
              </a:ext>
            </a:extLst>
          </p:cNvPr>
          <p:cNvSpPr>
            <a:spLocks noGrp="1"/>
          </p:cNvSpPr>
          <p:nvPr>
            <p:ph type="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7424F5BA-7154-4323-9F2C-6BF1A406CB32}"/>
              </a:ext>
            </a:extLst>
          </p:cNvPr>
          <p:cNvSpPr>
            <a:spLocks noGrp="1"/>
          </p:cNvSpPr>
          <p:nvPr>
            <p:ph type="sldNum" sz="quarter" idx="12"/>
          </p:nvPr>
        </p:nvSpPr>
        <p:spPr/>
        <p:txBody>
          <a:bodyPr/>
          <a:lstStyle/>
          <a:p>
            <a:fld id="{2CF8FB2B-0834-4E69-81CF-5D187DC0C246}" type="slidenum">
              <a:rPr lang="en-US" smtClean="0"/>
              <a:pPr/>
              <a:t>12</a:t>
            </a:fld>
            <a:endParaRPr lang="en-US" dirty="0"/>
          </a:p>
        </p:txBody>
      </p:sp>
      <p:pic>
        <p:nvPicPr>
          <p:cNvPr id="4" name="Picture 3" descr="A picture containing logo&#10;&#10;Description automatically generated">
            <a:extLst>
              <a:ext uri="{FF2B5EF4-FFF2-40B4-BE49-F238E27FC236}">
                <a16:creationId xmlns:a16="http://schemas.microsoft.com/office/drawing/2014/main" id="{9C05F4BE-71CF-06EE-BBEF-35AE409617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7988" y="241875"/>
            <a:ext cx="1736014" cy="1710269"/>
          </a:xfrm>
          <a:prstGeom prst="rect">
            <a:avLst/>
          </a:prstGeom>
        </p:spPr>
      </p:pic>
    </p:spTree>
    <p:extLst>
      <p:ext uri="{BB962C8B-B14F-4D97-AF65-F5344CB8AC3E}">
        <p14:creationId xmlns:p14="http://schemas.microsoft.com/office/powerpoint/2010/main" val="203883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EA797F3-CF9A-43BD-B07F-59D493E082B5}"/>
              </a:ext>
            </a:extLst>
          </p:cNvPr>
          <p:cNvSpPr>
            <a:spLocks noGrp="1"/>
          </p:cNvSpPr>
          <p:nvPr>
            <p:ph type="sldNum" sz="quarter" idx="12"/>
          </p:nvPr>
        </p:nvSpPr>
        <p:spPr/>
        <p:txBody>
          <a:bodyPr/>
          <a:lstStyle/>
          <a:p>
            <a:fld id="{2CF8FB2B-0834-4E69-81CF-5D187DC0C246}" type="slidenum">
              <a:rPr lang="en-US" sz="1800" smtClean="0"/>
              <a:t>2</a:t>
            </a:fld>
            <a:endParaRPr lang="en-US" sz="1800" dirty="0"/>
          </a:p>
        </p:txBody>
      </p:sp>
      <p:sp>
        <p:nvSpPr>
          <p:cNvPr id="7" name="Content Placeholder 6">
            <a:extLst>
              <a:ext uri="{FF2B5EF4-FFF2-40B4-BE49-F238E27FC236}">
                <a16:creationId xmlns:a16="http://schemas.microsoft.com/office/drawing/2014/main" id="{C09E212C-8F19-4660-82B6-5313FE4D56C3}"/>
              </a:ext>
            </a:extLst>
          </p:cNvPr>
          <p:cNvSpPr>
            <a:spLocks noGrp="1"/>
          </p:cNvSpPr>
          <p:nvPr>
            <p:ph idx="1"/>
          </p:nvPr>
        </p:nvSpPr>
        <p:spPr>
          <a:xfrm>
            <a:off x="677334" y="2215977"/>
            <a:ext cx="8596668" cy="3825385"/>
          </a:xfrm>
          <a:ln>
            <a:solidFill>
              <a:schemeClr val="accent1"/>
            </a:solidFill>
          </a:ln>
        </p:spPr>
        <p:txBody>
          <a:bodyPr>
            <a:normAutofit/>
          </a:bodyPr>
          <a:lstStyle/>
          <a:p>
            <a:pPr marL="400050" lvl="1" indent="0">
              <a:buNone/>
            </a:pPr>
            <a:endParaRPr lang="en-US" sz="2200" b="1" dirty="0"/>
          </a:p>
          <a:p>
            <a:pPr marL="400050" lvl="1" indent="0">
              <a:buNone/>
            </a:pPr>
            <a:r>
              <a:rPr lang="en-US" sz="2200" b="1" dirty="0"/>
              <a:t>Treva Gilligan </a:t>
            </a:r>
          </a:p>
          <a:p>
            <a:pPr marL="400050" lvl="1" indent="0">
              <a:buNone/>
            </a:pPr>
            <a:r>
              <a:rPr lang="en-US" dirty="0"/>
              <a:t>Executive Director</a:t>
            </a:r>
          </a:p>
          <a:p>
            <a:pPr marL="400050" lvl="1" indent="0">
              <a:buNone/>
            </a:pPr>
            <a:r>
              <a:rPr lang="en-US" dirty="0"/>
              <a:t>Assistant Director of Community Development</a:t>
            </a:r>
          </a:p>
          <a:p>
            <a:pPr marL="400050" lvl="1" indent="0">
              <a:buNone/>
            </a:pPr>
            <a:r>
              <a:rPr lang="en-US" dirty="0"/>
              <a:t>Metropolitan Development and Housing Agency</a:t>
            </a:r>
          </a:p>
          <a:p>
            <a:pPr marL="400050" lvl="1" indent="0">
              <a:buNone/>
            </a:pPr>
            <a:r>
              <a:rPr lang="en-US" dirty="0"/>
              <a:t>Metro Nashville-Davidson County, Tennessee</a:t>
            </a:r>
          </a:p>
          <a:p>
            <a:pPr marL="400050" lvl="1" indent="0">
              <a:buNone/>
            </a:pPr>
            <a:r>
              <a:rPr lang="en-US" dirty="0">
                <a:hlinkClick r:id="rId3"/>
              </a:rPr>
              <a:t>tgilligan@nashville-mdha.org</a:t>
            </a:r>
            <a:endParaRPr lang="en-US" dirty="0"/>
          </a:p>
          <a:p>
            <a:pPr marL="400050" lvl="1" indent="0">
              <a:buNone/>
            </a:pPr>
            <a:endParaRPr lang="en-US" dirty="0"/>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01463F8-3E62-445B-B19A-1AB8BF57D918}"/>
              </a:ext>
            </a:extLst>
          </p:cNvPr>
          <p:cNvSpPr>
            <a:spLocks noGrp="1"/>
          </p:cNvSpPr>
          <p:nvPr>
            <p:ph type="title"/>
          </p:nvPr>
        </p:nvSpPr>
        <p:spPr>
          <a:xfrm>
            <a:off x="677334" y="609600"/>
            <a:ext cx="8596668" cy="739806"/>
          </a:xfrm>
        </p:spPr>
        <p:txBody>
          <a:bodyPr/>
          <a:lstStyle/>
          <a:p>
            <a:r>
              <a:rPr lang="en-US" dirty="0"/>
              <a:t>Presenter</a:t>
            </a:r>
          </a:p>
        </p:txBody>
      </p:sp>
      <p:pic>
        <p:nvPicPr>
          <p:cNvPr id="6" name="Picture 5" descr="A picture containing logo&#10;&#10;Description automatically generated">
            <a:extLst>
              <a:ext uri="{FF2B5EF4-FFF2-40B4-BE49-F238E27FC236}">
                <a16:creationId xmlns:a16="http://schemas.microsoft.com/office/drawing/2014/main" id="{2F7E20D2-A252-F947-390E-C6B840B262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7988" y="241875"/>
            <a:ext cx="1736014" cy="1710269"/>
          </a:xfrm>
          <a:prstGeom prst="rect">
            <a:avLst/>
          </a:prstGeom>
        </p:spPr>
      </p:pic>
      <p:pic>
        <p:nvPicPr>
          <p:cNvPr id="4" name="Picture 3">
            <a:extLst>
              <a:ext uri="{FF2B5EF4-FFF2-40B4-BE49-F238E27FC236}">
                <a16:creationId xmlns:a16="http://schemas.microsoft.com/office/drawing/2014/main" id="{136B4798-9A69-4EF9-ADEF-3DA77AB91DFA}"/>
              </a:ext>
            </a:extLst>
          </p:cNvPr>
          <p:cNvPicPr>
            <a:picLocks noChangeAspect="1"/>
          </p:cNvPicPr>
          <p:nvPr/>
        </p:nvPicPr>
        <p:blipFill>
          <a:blip r:embed="rId5"/>
          <a:stretch>
            <a:fillRect/>
          </a:stretch>
        </p:blipFill>
        <p:spPr>
          <a:xfrm>
            <a:off x="5857875" y="2647949"/>
            <a:ext cx="2495549" cy="2338830"/>
          </a:xfrm>
          <a:prstGeom prst="rect">
            <a:avLst/>
          </a:prstGeom>
        </p:spPr>
      </p:pic>
    </p:spTree>
    <p:extLst>
      <p:ext uri="{BB962C8B-B14F-4D97-AF65-F5344CB8AC3E}">
        <p14:creationId xmlns:p14="http://schemas.microsoft.com/office/powerpoint/2010/main" val="285677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03268-E3DD-4B3F-83A8-D46353F6DE9F}"/>
              </a:ext>
            </a:extLst>
          </p:cNvPr>
          <p:cNvSpPr>
            <a:spLocks noGrp="1"/>
          </p:cNvSpPr>
          <p:nvPr>
            <p:ph type="title"/>
          </p:nvPr>
        </p:nvSpPr>
        <p:spPr>
          <a:xfrm>
            <a:off x="677334" y="609600"/>
            <a:ext cx="8596668" cy="1082378"/>
          </a:xfrm>
        </p:spPr>
        <p:txBody>
          <a:bodyPr>
            <a:normAutofit/>
          </a:bodyPr>
          <a:lstStyle/>
          <a:p>
            <a:r>
              <a:rPr lang="en-US" sz="2800" dirty="0"/>
              <a:t>Flexibility in your Consolidated and Annual Action Plans and Policies and Procedures</a:t>
            </a:r>
          </a:p>
        </p:txBody>
      </p:sp>
      <p:sp>
        <p:nvSpPr>
          <p:cNvPr id="3" name="Content Placeholder 2">
            <a:extLst>
              <a:ext uri="{FF2B5EF4-FFF2-40B4-BE49-F238E27FC236}">
                <a16:creationId xmlns:a16="http://schemas.microsoft.com/office/drawing/2014/main" id="{9F0A8F90-2946-4A4F-AB86-8BBA54172100}"/>
              </a:ext>
            </a:extLst>
          </p:cNvPr>
          <p:cNvSpPr>
            <a:spLocks noGrp="1"/>
          </p:cNvSpPr>
          <p:nvPr>
            <p:ph idx="1"/>
          </p:nvPr>
        </p:nvSpPr>
        <p:spPr>
          <a:xfrm>
            <a:off x="677334" y="1850065"/>
            <a:ext cx="8596668" cy="4398335"/>
          </a:xfrm>
        </p:spPr>
        <p:txBody>
          <a:bodyPr>
            <a:normAutofit/>
          </a:bodyPr>
          <a:lstStyle/>
          <a:p>
            <a:pPr marL="0" lvl="1" indent="0">
              <a:spcAft>
                <a:spcPts val="600"/>
              </a:spcAft>
              <a:buNone/>
            </a:pPr>
            <a:r>
              <a:rPr lang="en-US" dirty="0">
                <a:latin typeface="Arial Nova" panose="020B0504020202020204" pitchFamily="34" charset="0"/>
              </a:rPr>
              <a:t>Language in your Consolidated and Annual Action Plans and Policies and Procedures should be flexible enough that developer demand and project readiness can dictate the types of projects you fund.</a:t>
            </a:r>
          </a:p>
          <a:p>
            <a:pPr marL="228600" lvl="3">
              <a:buFont typeface="Arial" panose="020B0604020202020204" pitchFamily="34" charset="0"/>
              <a:buChar char="•"/>
            </a:pPr>
            <a:r>
              <a:rPr lang="en-US" sz="1600" dirty="0">
                <a:latin typeface="Arial Nova" panose="020B0504020202020204" pitchFamily="34" charset="0"/>
              </a:rPr>
              <a:t>Allow for either a </a:t>
            </a:r>
            <a:r>
              <a:rPr lang="en-US" sz="1600" dirty="0"/>
              <a:t>continuous open application cycle where developers can submit as projects are ready or a date </a:t>
            </a:r>
            <a:r>
              <a:rPr lang="en-US" sz="1600" dirty="0">
                <a:latin typeface="Arial Nova" panose="020B0504020202020204" pitchFamily="34" charset="0"/>
              </a:rPr>
              <a:t>specific open and closed Request for Application (RFA) process </a:t>
            </a:r>
          </a:p>
          <a:p>
            <a:pPr marL="228600" indent="-228600">
              <a:buFont typeface="Arial" panose="020B0604020202020204" pitchFamily="34" charset="0"/>
              <a:buChar char="•"/>
            </a:pPr>
            <a:r>
              <a:rPr lang="en-US" sz="1600" dirty="0">
                <a:latin typeface="Arial Nova" panose="020B0504020202020204" pitchFamily="34" charset="0"/>
              </a:rPr>
              <a:t>Allow CHDO set-aside to be allocated to Rental or Homeownership projects</a:t>
            </a:r>
          </a:p>
          <a:p>
            <a:pPr marL="228600" indent="-228600">
              <a:buFont typeface="Arial" panose="020B0604020202020204" pitchFamily="34" charset="0"/>
              <a:buChar char="•"/>
            </a:pPr>
            <a:r>
              <a:rPr lang="en-US" sz="1600" dirty="0">
                <a:latin typeface="Arial Nova" panose="020B0504020202020204" pitchFamily="34" charset="0"/>
              </a:rPr>
              <a:t>When advertising funding, provide language stating a </a:t>
            </a:r>
            <a:r>
              <a:rPr lang="en-US" sz="1600" b="1" i="1" dirty="0">
                <a:latin typeface="Arial Nova" panose="020B0504020202020204" pitchFamily="34" charset="0"/>
              </a:rPr>
              <a:t>Minimum $ amount </a:t>
            </a:r>
            <a:r>
              <a:rPr lang="en-US" sz="1600" dirty="0">
                <a:latin typeface="Arial Nova" panose="020B0504020202020204" pitchFamily="34" charset="0"/>
              </a:rPr>
              <a:t> will be available so if the funding is over subscribed with good projects, funds can be awarded from the subsequent program year with the caveat that the award is conditioned on funds being received from HUD. </a:t>
            </a:r>
          </a:p>
          <a:p>
            <a:pPr marL="228600" indent="-228600">
              <a:buFont typeface="Arial" panose="020B0604020202020204" pitchFamily="34" charset="0"/>
              <a:buChar char="•"/>
            </a:pPr>
            <a:r>
              <a:rPr lang="en-US" sz="1600" dirty="0">
                <a:latin typeface="Arial Nova" panose="020B0504020202020204" pitchFamily="34" charset="0"/>
              </a:rPr>
              <a:t>Handle and pay for the ER in-house or thru sub-contractors so you have better control of project start dates. </a:t>
            </a:r>
            <a:endParaRPr lang="en-US" dirty="0"/>
          </a:p>
        </p:txBody>
      </p:sp>
      <p:sp>
        <p:nvSpPr>
          <p:cNvPr id="4" name="Slide Number Placeholder 3">
            <a:extLst>
              <a:ext uri="{FF2B5EF4-FFF2-40B4-BE49-F238E27FC236}">
                <a16:creationId xmlns:a16="http://schemas.microsoft.com/office/drawing/2014/main" id="{183BC078-BEF0-48A4-A2DC-B0390FC9E924}"/>
              </a:ext>
            </a:extLst>
          </p:cNvPr>
          <p:cNvSpPr>
            <a:spLocks noGrp="1"/>
          </p:cNvSpPr>
          <p:nvPr>
            <p:ph type="sldNum" sz="quarter" idx="12"/>
          </p:nvPr>
        </p:nvSpPr>
        <p:spPr/>
        <p:txBody>
          <a:bodyPr/>
          <a:lstStyle/>
          <a:p>
            <a:fld id="{2CF8FB2B-0834-4E69-81CF-5D187DC0C246}" type="slidenum">
              <a:rPr lang="en-US" smtClean="0"/>
              <a:t>3</a:t>
            </a:fld>
            <a:endParaRPr lang="en-US" dirty="0"/>
          </a:p>
        </p:txBody>
      </p:sp>
    </p:spTree>
    <p:extLst>
      <p:ext uri="{BB962C8B-B14F-4D97-AF65-F5344CB8AC3E}">
        <p14:creationId xmlns:p14="http://schemas.microsoft.com/office/powerpoint/2010/main" val="347519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DC5DE-28FB-495F-9AFD-FD53F7421272}"/>
              </a:ext>
            </a:extLst>
          </p:cNvPr>
          <p:cNvSpPr>
            <a:spLocks noGrp="1"/>
          </p:cNvSpPr>
          <p:nvPr>
            <p:ph type="title"/>
          </p:nvPr>
        </p:nvSpPr>
        <p:spPr/>
        <p:txBody>
          <a:bodyPr>
            <a:normAutofit/>
          </a:bodyPr>
          <a:lstStyle/>
          <a:p>
            <a:r>
              <a:rPr lang="en-US" dirty="0"/>
              <a:t>Application Timing and Detailed RFA Instructions</a:t>
            </a:r>
          </a:p>
        </p:txBody>
      </p:sp>
      <p:sp>
        <p:nvSpPr>
          <p:cNvPr id="3" name="Content Placeholder 2">
            <a:extLst>
              <a:ext uri="{FF2B5EF4-FFF2-40B4-BE49-F238E27FC236}">
                <a16:creationId xmlns:a16="http://schemas.microsoft.com/office/drawing/2014/main" id="{E763FDC2-8057-4C0D-8C92-A7EDF2C05951}"/>
              </a:ext>
            </a:extLst>
          </p:cNvPr>
          <p:cNvSpPr>
            <a:spLocks noGrp="1"/>
          </p:cNvSpPr>
          <p:nvPr>
            <p:ph idx="1"/>
          </p:nvPr>
        </p:nvSpPr>
        <p:spPr>
          <a:xfrm>
            <a:off x="677334" y="1717963"/>
            <a:ext cx="8596668" cy="4530437"/>
          </a:xfrm>
        </p:spPr>
        <p:txBody>
          <a:bodyPr>
            <a:normAutofit fontScale="85000" lnSpcReduction="20000"/>
          </a:bodyPr>
          <a:lstStyle/>
          <a:p>
            <a:pPr marL="228600" lvl="1" indent="-228600">
              <a:lnSpc>
                <a:spcPct val="120000"/>
              </a:lnSpc>
              <a:spcBef>
                <a:spcPts val="0"/>
              </a:spcBef>
              <a:buFont typeface="Arial" panose="020B0604020202020204" pitchFamily="34" charset="0"/>
              <a:buChar char="•"/>
            </a:pPr>
            <a:r>
              <a:rPr lang="en-US" sz="1800" dirty="0"/>
              <a:t>Have a regular schedule to accept applications so Developers can anticipate the timing of funding cycles and have projects ready. </a:t>
            </a:r>
          </a:p>
          <a:p>
            <a:pPr marL="0" lvl="1" indent="0">
              <a:lnSpc>
                <a:spcPct val="120000"/>
              </a:lnSpc>
              <a:spcBef>
                <a:spcPts val="0"/>
              </a:spcBef>
              <a:buNone/>
            </a:pPr>
            <a:endParaRPr lang="en-US" sz="1800" dirty="0"/>
          </a:p>
          <a:p>
            <a:pPr marL="228600" lvl="1" indent="-228600">
              <a:lnSpc>
                <a:spcPct val="120000"/>
              </a:lnSpc>
              <a:spcBef>
                <a:spcPts val="0"/>
              </a:spcBef>
              <a:buFont typeface="Arial" panose="020B0604020202020204" pitchFamily="34" charset="0"/>
              <a:buChar char="•"/>
            </a:pPr>
            <a:r>
              <a:rPr lang="en-US" sz="1800" dirty="0"/>
              <a:t>Provide detailed instructions on the terms for use of  funds, including post-award requirements, i.e., affordability period, recapture/resale provisions, Davis-Bacon, Section 3, DBE, reporting, monitoring, etc. </a:t>
            </a:r>
          </a:p>
          <a:p>
            <a:pPr marL="0" lvl="1" indent="0">
              <a:lnSpc>
                <a:spcPct val="120000"/>
              </a:lnSpc>
              <a:spcBef>
                <a:spcPts val="0"/>
              </a:spcBef>
              <a:buNone/>
            </a:pPr>
            <a:endParaRPr lang="en-US" sz="1800" dirty="0"/>
          </a:p>
          <a:p>
            <a:pPr marL="228600" lvl="1" indent="-228600">
              <a:lnSpc>
                <a:spcPct val="120000"/>
              </a:lnSpc>
              <a:spcBef>
                <a:spcPts val="0"/>
              </a:spcBef>
              <a:buFont typeface="Arial" panose="020B0604020202020204" pitchFamily="34" charset="0"/>
              <a:buChar char="•"/>
            </a:pPr>
            <a:r>
              <a:rPr lang="en-US" sz="1800" dirty="0"/>
              <a:t>Do separate applications and instructions for Rental and Homeownership projects and require developers applying for CHDO set-aside to complete and submit an appendix documenting that they meet the CHDO requirements. </a:t>
            </a:r>
          </a:p>
          <a:p>
            <a:pPr marL="228600" lvl="1" indent="-228600">
              <a:lnSpc>
                <a:spcPct val="120000"/>
              </a:lnSpc>
              <a:spcBef>
                <a:spcPts val="0"/>
              </a:spcBef>
              <a:buFont typeface="Arial" panose="020B0604020202020204" pitchFamily="34" charset="0"/>
              <a:buChar char="•"/>
            </a:pPr>
            <a:endParaRPr lang="en-US" sz="1800" dirty="0"/>
          </a:p>
          <a:p>
            <a:pPr marL="228600" lvl="1" indent="-228600">
              <a:lnSpc>
                <a:spcPct val="120000"/>
              </a:lnSpc>
              <a:spcBef>
                <a:spcPts val="0"/>
              </a:spcBef>
              <a:buFont typeface="Arial" panose="020B0604020202020204" pitchFamily="34" charset="0"/>
              <a:buChar char="•"/>
            </a:pPr>
            <a:r>
              <a:rPr lang="en-US" sz="1800" dirty="0"/>
              <a:t>The application submission should include signed certifications regarding conflict and identity of interest issues. </a:t>
            </a:r>
          </a:p>
          <a:p>
            <a:pPr marL="228600" lvl="1" indent="-228600">
              <a:lnSpc>
                <a:spcPct val="120000"/>
              </a:lnSpc>
              <a:spcBef>
                <a:spcPts val="0"/>
              </a:spcBef>
              <a:buFont typeface="Arial" panose="020B0604020202020204" pitchFamily="34" charset="0"/>
              <a:buChar char="•"/>
            </a:pPr>
            <a:endParaRPr lang="en-US" sz="1800" dirty="0"/>
          </a:p>
          <a:p>
            <a:pPr marL="228600" lvl="1" indent="-228600">
              <a:lnSpc>
                <a:spcPct val="120000"/>
              </a:lnSpc>
              <a:spcBef>
                <a:spcPts val="0"/>
              </a:spcBef>
              <a:buFont typeface="Arial" panose="020B0604020202020204" pitchFamily="34" charset="0"/>
              <a:buChar char="•"/>
            </a:pPr>
            <a:r>
              <a:rPr lang="en-US" sz="1800" dirty="0"/>
              <a:t>Hold a pre-application meeting to go over the terms of the RFA and respond to questions.  Allow a window during the open RFA for applicants to submit written questions which staff will prepare written responses that will be sent to all interested parties. This will ensure the integrity of the procurement process.   Don’t respond to one-off questions from applicants.</a:t>
            </a:r>
          </a:p>
          <a:p>
            <a:pPr marL="228600" lvl="1" indent="-228600">
              <a:lnSpc>
                <a:spcPct val="120000"/>
              </a:lnSpc>
              <a:spcBef>
                <a:spcPts val="0"/>
              </a:spcBef>
              <a:buFont typeface="Arial" panose="020B0604020202020204" pitchFamily="34" charset="0"/>
              <a:buChar char="•"/>
            </a:pPr>
            <a:endParaRPr lang="en-US" sz="1800" dirty="0"/>
          </a:p>
          <a:p>
            <a:pPr marL="228600" lvl="1" indent="-228600">
              <a:lnSpc>
                <a:spcPct val="120000"/>
              </a:lnSpc>
              <a:spcBef>
                <a:spcPts val="0"/>
              </a:spcBef>
              <a:buFont typeface="Arial" panose="020B0604020202020204" pitchFamily="34" charset="0"/>
              <a:buChar char="•"/>
            </a:pPr>
            <a:endParaRPr lang="en-US" sz="1800" dirty="0">
              <a:latin typeface="Arial Nova" panose="020B0504020202020204" pitchFamily="34" charset="0"/>
            </a:endParaRP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448929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DE7AD-8BB8-483A-BCF2-87048722231B}"/>
              </a:ext>
            </a:extLst>
          </p:cNvPr>
          <p:cNvSpPr>
            <a:spLocks noGrp="1"/>
          </p:cNvSpPr>
          <p:nvPr>
            <p:ph type="title"/>
          </p:nvPr>
        </p:nvSpPr>
        <p:spPr/>
        <p:txBody>
          <a:bodyPr>
            <a:normAutofit/>
          </a:bodyPr>
          <a:lstStyle/>
          <a:p>
            <a:r>
              <a:rPr lang="en-US" sz="4000" dirty="0"/>
              <a:t>Review and Scoring of Applications</a:t>
            </a:r>
            <a:endParaRPr lang="en-US" dirty="0"/>
          </a:p>
        </p:txBody>
      </p:sp>
      <p:sp>
        <p:nvSpPr>
          <p:cNvPr id="3" name="Content Placeholder 2">
            <a:extLst>
              <a:ext uri="{FF2B5EF4-FFF2-40B4-BE49-F238E27FC236}">
                <a16:creationId xmlns:a16="http://schemas.microsoft.com/office/drawing/2014/main" id="{7149955A-AF55-436F-814D-924DCD00EE69}"/>
              </a:ext>
            </a:extLst>
          </p:cNvPr>
          <p:cNvSpPr>
            <a:spLocks noGrp="1"/>
          </p:cNvSpPr>
          <p:nvPr>
            <p:ph idx="1"/>
          </p:nvPr>
        </p:nvSpPr>
        <p:spPr>
          <a:xfrm>
            <a:off x="677334" y="1930401"/>
            <a:ext cx="8596668" cy="4110962"/>
          </a:xfrm>
        </p:spPr>
        <p:txBody>
          <a:bodyPr>
            <a:normAutofit/>
          </a:bodyPr>
          <a:lstStyle/>
          <a:p>
            <a:pPr marL="285750" lvl="1">
              <a:lnSpc>
                <a:spcPct val="120000"/>
              </a:lnSpc>
              <a:spcBef>
                <a:spcPts val="0"/>
              </a:spcBef>
              <a:buFont typeface="Arial" panose="020B0604020202020204" pitchFamily="34" charset="0"/>
              <a:buChar char="•"/>
            </a:pPr>
            <a:r>
              <a:rPr lang="en-US" sz="1800" dirty="0"/>
              <a:t>The RFA Instructions should provide threshold requirements all applicants must meet to be considered for funding.    Staff should review all submittals to ensure they meet the threshold requirements.</a:t>
            </a:r>
          </a:p>
          <a:p>
            <a:pPr marL="0" lvl="1" indent="0">
              <a:lnSpc>
                <a:spcPct val="120000"/>
              </a:lnSpc>
              <a:spcBef>
                <a:spcPts val="0"/>
              </a:spcBef>
              <a:buNone/>
            </a:pPr>
            <a:endParaRPr lang="en-US" sz="1800" dirty="0"/>
          </a:p>
          <a:p>
            <a:pPr marL="228600" lvl="1" indent="-228600">
              <a:lnSpc>
                <a:spcPct val="120000"/>
              </a:lnSpc>
              <a:spcBef>
                <a:spcPts val="0"/>
              </a:spcBef>
              <a:buFont typeface="Arial" panose="020B0604020202020204" pitchFamily="34" charset="0"/>
              <a:buChar char="•"/>
            </a:pPr>
            <a:r>
              <a:rPr lang="en-US" sz="1800" dirty="0"/>
              <a:t>The RFA Instructions should detail how applications will be evaluated and scored and provide a scoring matrix with a minimum score that must be received to be awarded funds.</a:t>
            </a:r>
          </a:p>
          <a:p>
            <a:pPr marL="0" lvl="1" indent="0">
              <a:lnSpc>
                <a:spcPct val="120000"/>
              </a:lnSpc>
              <a:spcBef>
                <a:spcPts val="0"/>
              </a:spcBef>
              <a:buNone/>
            </a:pPr>
            <a:endParaRPr lang="en-US" sz="1800" dirty="0"/>
          </a:p>
          <a:p>
            <a:pPr marL="228600" lvl="1" indent="-228600">
              <a:lnSpc>
                <a:spcPct val="120000"/>
              </a:lnSpc>
              <a:spcBef>
                <a:spcPts val="0"/>
              </a:spcBef>
              <a:buFont typeface="Arial" panose="020B0604020202020204" pitchFamily="34" charset="0"/>
              <a:buChar char="•"/>
            </a:pPr>
            <a:r>
              <a:rPr lang="en-US" sz="1800" dirty="0"/>
              <a:t>Consider using an independent review committee to evaluate and score applications after staff complete a threshold review.   </a:t>
            </a:r>
          </a:p>
          <a:p>
            <a:endParaRPr lang="en-US" dirty="0"/>
          </a:p>
        </p:txBody>
      </p:sp>
      <p:sp>
        <p:nvSpPr>
          <p:cNvPr id="4" name="Slide Number Placeholder 3">
            <a:extLst>
              <a:ext uri="{FF2B5EF4-FFF2-40B4-BE49-F238E27FC236}">
                <a16:creationId xmlns:a16="http://schemas.microsoft.com/office/drawing/2014/main" id="{6430A37C-AC87-4CAA-8E70-01F57785B521}"/>
              </a:ext>
            </a:extLst>
          </p:cNvPr>
          <p:cNvSpPr>
            <a:spLocks noGrp="1"/>
          </p:cNvSpPr>
          <p:nvPr>
            <p:ph type="sldNum" sz="quarter" idx="12"/>
          </p:nvPr>
        </p:nvSpPr>
        <p:spPr/>
        <p:txBody>
          <a:bodyPr/>
          <a:lstStyle/>
          <a:p>
            <a:fld id="{2CF8FB2B-0834-4E69-81CF-5D187DC0C246}" type="slidenum">
              <a:rPr lang="en-US" smtClean="0"/>
              <a:t>5</a:t>
            </a:fld>
            <a:endParaRPr lang="en-US" dirty="0"/>
          </a:p>
        </p:txBody>
      </p:sp>
    </p:spTree>
    <p:extLst>
      <p:ext uri="{BB962C8B-B14F-4D97-AF65-F5344CB8AC3E}">
        <p14:creationId xmlns:p14="http://schemas.microsoft.com/office/powerpoint/2010/main" val="133479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D6D82-E247-4505-B7B1-DFCF80FE42E8}"/>
              </a:ext>
            </a:extLst>
          </p:cNvPr>
          <p:cNvSpPr>
            <a:spLocks noGrp="1"/>
          </p:cNvSpPr>
          <p:nvPr>
            <p:ph type="title"/>
          </p:nvPr>
        </p:nvSpPr>
        <p:spPr>
          <a:xfrm>
            <a:off x="677334" y="609600"/>
            <a:ext cx="8596668" cy="900545"/>
          </a:xfrm>
        </p:spPr>
        <p:txBody>
          <a:bodyPr/>
          <a:lstStyle/>
          <a:p>
            <a:r>
              <a:rPr lang="en-US" dirty="0"/>
              <a:t>Awarding Funds </a:t>
            </a:r>
          </a:p>
        </p:txBody>
      </p:sp>
      <p:sp>
        <p:nvSpPr>
          <p:cNvPr id="3" name="Content Placeholder 2">
            <a:extLst>
              <a:ext uri="{FF2B5EF4-FFF2-40B4-BE49-F238E27FC236}">
                <a16:creationId xmlns:a16="http://schemas.microsoft.com/office/drawing/2014/main" id="{944F9AE2-F7A0-44BA-8E48-B46AE552ACC0}"/>
              </a:ext>
            </a:extLst>
          </p:cNvPr>
          <p:cNvSpPr>
            <a:spLocks noGrp="1"/>
          </p:cNvSpPr>
          <p:nvPr>
            <p:ph idx="1"/>
          </p:nvPr>
        </p:nvSpPr>
        <p:spPr>
          <a:xfrm>
            <a:off x="677334" y="1717964"/>
            <a:ext cx="8596668" cy="4323399"/>
          </a:xfrm>
        </p:spPr>
        <p:txBody>
          <a:bodyPr>
            <a:normAutofit fontScale="92500" lnSpcReduction="10000"/>
          </a:bodyPr>
          <a:lstStyle/>
          <a:p>
            <a:pPr marL="150876" lvl="1" indent="0" algn="just">
              <a:lnSpc>
                <a:spcPct val="115000"/>
              </a:lnSpc>
              <a:spcBef>
                <a:spcPts val="0"/>
              </a:spcBef>
              <a:buNone/>
            </a:pPr>
            <a:r>
              <a:rPr lang="en-US" sz="1900" dirty="0"/>
              <a:t>Issue conditional commitment letters outlining items to be submitted for review (with a deadline) to complete the underwriting/subsidy layering process and finalize the developer agreement/contract.  Require the developer acknowledge by returning a signed copy of the letter.    Include the following language in the letter as Developers tend to try to jump the gun prior to the ER process being complete:  </a:t>
            </a:r>
          </a:p>
          <a:p>
            <a:pPr marL="150876" lvl="1" indent="0">
              <a:lnSpc>
                <a:spcPct val="115000"/>
              </a:lnSpc>
              <a:spcBef>
                <a:spcPts val="0"/>
              </a:spcBef>
              <a:buNone/>
            </a:pPr>
            <a:endParaRPr lang="en-US" sz="1800" dirty="0">
              <a:effectLst/>
              <a:ea typeface="Calibri" panose="020F0502020204030204" pitchFamily="34" charset="0"/>
              <a:cs typeface="Times New Roman" panose="02020603050405020304" pitchFamily="18" charset="0"/>
            </a:endParaRPr>
          </a:p>
          <a:p>
            <a:pPr marL="457200" lvl="5" indent="0">
              <a:lnSpc>
                <a:spcPct val="115000"/>
              </a:lnSpc>
              <a:spcBef>
                <a:spcPts val="0"/>
              </a:spcBef>
              <a:buNone/>
            </a:pPr>
            <a:r>
              <a:rPr lang="en-US" sz="1800" dirty="0">
                <a:effectLst/>
                <a:ea typeface="Calibri" panose="020F0502020204030204" pitchFamily="34" charset="0"/>
                <a:cs typeface="Times New Roman" panose="02020603050405020304" pitchFamily="18" charset="0"/>
              </a:rPr>
              <a:t>I, ______________ of _______________ (Developer Entity), acknowledge the terms and conditions of this conditional commitment for HOME funds </a:t>
            </a:r>
            <a:r>
              <a:rPr lang="en-US" sz="1800" b="1" i="1" dirty="0">
                <a:effectLst/>
                <a:ea typeface="Calibri" panose="020F0502020204030204" pitchFamily="34" charset="0"/>
                <a:cs typeface="Times New Roman" panose="02020603050405020304" pitchFamily="18" charset="0"/>
              </a:rPr>
              <a:t>including but not limited to the requirement that no work or property acquisition may be undertaken (including work or acquisition undertaken with other sources of funds) or funds committed or expended (federal or other) until completion of the environmental review and MDHA receiving a Release of Federal Funds (ROFF) from HUD.  </a:t>
            </a:r>
          </a:p>
          <a:p>
            <a:pPr marL="687840" lvl="5" indent="0">
              <a:lnSpc>
                <a:spcPct val="115000"/>
              </a:lnSpc>
              <a:spcBef>
                <a:spcPts val="0"/>
              </a:spcBef>
              <a:buNone/>
            </a:pPr>
            <a:endParaRPr lang="en-US" sz="1800" b="1" i="1" dirty="0">
              <a:effectLst/>
              <a:ea typeface="Calibri" panose="020F0502020204030204" pitchFamily="34" charset="0"/>
              <a:cs typeface="Times New Roman" panose="02020603050405020304" pitchFamily="18" charset="0"/>
            </a:endParaRPr>
          </a:p>
          <a:p>
            <a:pPr marL="0" lvl="5" indent="0">
              <a:lnSpc>
                <a:spcPct val="115000"/>
              </a:lnSpc>
              <a:spcBef>
                <a:spcPts val="0"/>
              </a:spcBef>
              <a:buNone/>
            </a:pPr>
            <a:endParaRPr lang="en-US" sz="1600" dirty="0">
              <a:ea typeface="Calibri" panose="020F0502020204030204" pitchFamily="34" charset="0"/>
              <a:cs typeface="Times New Roman" panose="02020603050405020304" pitchFamily="18" charset="0"/>
            </a:endParaRPr>
          </a:p>
          <a:p>
            <a:pPr lvl="1">
              <a:lnSpc>
                <a:spcPct val="115000"/>
              </a:lnSpc>
              <a:spcBef>
                <a:spcPts val="0"/>
              </a:spcBef>
              <a:buFont typeface="Arial" panose="020B0604020202020204" pitchFamily="34" charset="0"/>
              <a:buChar char="•"/>
            </a:pPr>
            <a:endParaRPr lang="en-US" dirty="0"/>
          </a:p>
        </p:txBody>
      </p:sp>
    </p:spTree>
    <p:extLst>
      <p:ext uri="{BB962C8B-B14F-4D97-AF65-F5344CB8AC3E}">
        <p14:creationId xmlns:p14="http://schemas.microsoft.com/office/powerpoint/2010/main" val="271781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C3C1B7-CA93-44EB-A267-5E3322A0AF23}"/>
              </a:ext>
            </a:extLst>
          </p:cNvPr>
          <p:cNvSpPr>
            <a:spLocks noGrp="1"/>
          </p:cNvSpPr>
          <p:nvPr>
            <p:ph type="title"/>
          </p:nvPr>
        </p:nvSpPr>
        <p:spPr/>
        <p:txBody>
          <a:bodyPr/>
          <a:lstStyle/>
          <a:p>
            <a:r>
              <a:rPr lang="en-US" dirty="0"/>
              <a:t>Finalizing Developer Agreements, Loan Closings</a:t>
            </a:r>
          </a:p>
        </p:txBody>
      </p:sp>
      <p:sp>
        <p:nvSpPr>
          <p:cNvPr id="6" name="Content Placeholder 5">
            <a:extLst>
              <a:ext uri="{FF2B5EF4-FFF2-40B4-BE49-F238E27FC236}">
                <a16:creationId xmlns:a16="http://schemas.microsoft.com/office/drawing/2014/main" id="{6EAAFC57-28AF-47BB-90BF-84DD8753A956}"/>
              </a:ext>
            </a:extLst>
          </p:cNvPr>
          <p:cNvSpPr>
            <a:spLocks noGrp="1"/>
          </p:cNvSpPr>
          <p:nvPr>
            <p:ph idx="1"/>
          </p:nvPr>
        </p:nvSpPr>
        <p:spPr/>
        <p:txBody>
          <a:bodyPr>
            <a:normAutofit/>
          </a:bodyPr>
          <a:lstStyle/>
          <a:p>
            <a:pPr marL="0" indent="0">
              <a:buNone/>
            </a:pPr>
            <a:endParaRPr lang="en-US" sz="2000" dirty="0">
              <a:latin typeface="Arial Nova" panose="020B0504020202020204" pitchFamily="34" charset="0"/>
              <a:ea typeface="Calibri" panose="020F0502020204030204" pitchFamily="34" charset="0"/>
              <a:cs typeface="Times New Roman" panose="02020603050405020304" pitchFamily="18" charset="0"/>
            </a:endParaRPr>
          </a:p>
          <a:p>
            <a:pPr marL="0" indent="0">
              <a:buNone/>
            </a:pPr>
            <a:r>
              <a:rPr lang="en-US" sz="2000" dirty="0">
                <a:ea typeface="Calibri" panose="020F0502020204030204" pitchFamily="34" charset="0"/>
                <a:cs typeface="Times New Roman" panose="02020603050405020304" pitchFamily="18" charset="0"/>
              </a:rPr>
              <a:t>As the HOME loan will likely be subordinate to other financing, circulate a draft of the developer agreement/contract, security and deed restrictions between attorneys for other financing entities early on to work out differences.   </a:t>
            </a:r>
          </a:p>
          <a:p>
            <a:pPr marL="0" indent="0">
              <a:buNone/>
            </a:pPr>
            <a:r>
              <a:rPr lang="en-US" sz="2000" dirty="0">
                <a:ea typeface="Calibri" panose="020F0502020204030204" pitchFamily="34" charset="0"/>
                <a:cs typeface="Times New Roman" panose="02020603050405020304" pitchFamily="18" charset="0"/>
              </a:rPr>
              <a:t>In projects with non-HOME assisted units, attorneys for superior lenders may  ask you to agree to release deed restrictions in the event of a foreclosure and change language where certain terms in the agreement/contract (such as the affordability period and property standards) apply only to the HOME assisted units.</a:t>
            </a:r>
          </a:p>
          <a:p>
            <a:endParaRPr lang="en-US" dirty="0"/>
          </a:p>
        </p:txBody>
      </p:sp>
      <p:sp>
        <p:nvSpPr>
          <p:cNvPr id="4" name="Slide Number Placeholder 3">
            <a:extLst>
              <a:ext uri="{FF2B5EF4-FFF2-40B4-BE49-F238E27FC236}">
                <a16:creationId xmlns:a16="http://schemas.microsoft.com/office/drawing/2014/main" id="{BDF53E5E-1DF8-4F7B-86BE-80DBEA4F9A50}"/>
              </a:ext>
            </a:extLst>
          </p:cNvPr>
          <p:cNvSpPr>
            <a:spLocks noGrp="1"/>
          </p:cNvSpPr>
          <p:nvPr>
            <p:ph type="sldNum" sz="quarter" idx="12"/>
          </p:nvPr>
        </p:nvSpPr>
        <p:spPr/>
        <p:txBody>
          <a:bodyPr/>
          <a:lstStyle/>
          <a:p>
            <a:fld id="{2CF8FB2B-0834-4E69-81CF-5D187DC0C246}" type="slidenum">
              <a:rPr lang="en-US" smtClean="0"/>
              <a:t>7</a:t>
            </a:fld>
            <a:endParaRPr lang="en-US" dirty="0"/>
          </a:p>
        </p:txBody>
      </p:sp>
    </p:spTree>
    <p:extLst>
      <p:ext uri="{BB962C8B-B14F-4D97-AF65-F5344CB8AC3E}">
        <p14:creationId xmlns:p14="http://schemas.microsoft.com/office/powerpoint/2010/main" val="415149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D0344-456F-42FB-B71E-757E23600C72}"/>
              </a:ext>
            </a:extLst>
          </p:cNvPr>
          <p:cNvSpPr>
            <a:spLocks noGrp="1"/>
          </p:cNvSpPr>
          <p:nvPr>
            <p:ph type="title"/>
          </p:nvPr>
        </p:nvSpPr>
        <p:spPr/>
        <p:txBody>
          <a:bodyPr/>
          <a:lstStyle/>
          <a:p>
            <a:r>
              <a:rPr lang="en-US" dirty="0"/>
              <a:t>Construction Monitoring</a:t>
            </a:r>
          </a:p>
        </p:txBody>
      </p:sp>
      <p:sp>
        <p:nvSpPr>
          <p:cNvPr id="3" name="Content Placeholder 2">
            <a:extLst>
              <a:ext uri="{FF2B5EF4-FFF2-40B4-BE49-F238E27FC236}">
                <a16:creationId xmlns:a16="http://schemas.microsoft.com/office/drawing/2014/main" id="{179997F5-B19D-4E5F-90FF-F9E2653D0A93}"/>
              </a:ext>
            </a:extLst>
          </p:cNvPr>
          <p:cNvSpPr>
            <a:spLocks noGrp="1"/>
          </p:cNvSpPr>
          <p:nvPr>
            <p:ph idx="1"/>
          </p:nvPr>
        </p:nvSpPr>
        <p:spPr/>
        <p:txBody>
          <a:bodyPr>
            <a:normAutofit/>
          </a:bodyPr>
          <a:lstStyle/>
          <a:p>
            <a:pPr marL="228600" lvl="1" indent="-228600">
              <a:buFont typeface="Arial" panose="020B0604020202020204" pitchFamily="34" charset="0"/>
              <a:buChar char="•"/>
            </a:pPr>
            <a:r>
              <a:rPr lang="en-US" sz="2400" dirty="0"/>
              <a:t>Have a good system (either in-house or contracted services) to monitor the project during construction and approve draw requests.   </a:t>
            </a:r>
          </a:p>
          <a:p>
            <a:pPr marL="228600" lvl="1" indent="-228600">
              <a:buFont typeface="Arial" panose="020B0604020202020204" pitchFamily="34" charset="0"/>
              <a:buChar char="•"/>
            </a:pPr>
            <a:r>
              <a:rPr lang="en-US" sz="2400" dirty="0"/>
              <a:t>Always hold a pre-construction conference with developer and primary contractor to go over requirements so everyone is on the same page.</a:t>
            </a:r>
          </a:p>
          <a:p>
            <a:pPr marL="228600" lvl="1" indent="-228600">
              <a:buFont typeface="Arial" panose="020B0604020202020204" pitchFamily="34" charset="0"/>
              <a:buChar char="•"/>
            </a:pPr>
            <a:r>
              <a:rPr lang="en-US" sz="2400" dirty="0"/>
              <a:t>Prior to approving draw requests, collect all lien releases, Davis-Bacon payrolls, Section 3 and Disadvantaged Business Enterprise (DBE) documentation.</a:t>
            </a:r>
          </a:p>
          <a:p>
            <a:pPr marL="228600" lvl="1" indent="-228600">
              <a:buFont typeface="Wingdings" panose="05000000000000000000" pitchFamily="2" charset="2"/>
              <a:buChar char="Ø"/>
            </a:pPr>
            <a:endParaRPr lang="en-US" sz="2000" dirty="0">
              <a:latin typeface="Arial Nova" panose="020B0504020202020204" pitchFamily="34" charset="0"/>
            </a:endParaRPr>
          </a:p>
          <a:p>
            <a:pPr lvl="1" indent="-228600">
              <a:buFont typeface="Wingdings" panose="05000000000000000000" pitchFamily="2" charset="2"/>
              <a:buChar char="Ø"/>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78301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ACCE9E-8FB8-49CD-8834-E4C6704A381B}"/>
              </a:ext>
            </a:extLst>
          </p:cNvPr>
          <p:cNvSpPr>
            <a:spLocks noGrp="1"/>
          </p:cNvSpPr>
          <p:nvPr>
            <p:ph type="title"/>
          </p:nvPr>
        </p:nvSpPr>
        <p:spPr>
          <a:xfrm>
            <a:off x="677334" y="609600"/>
            <a:ext cx="8596668" cy="845127"/>
          </a:xfrm>
        </p:spPr>
        <p:txBody>
          <a:bodyPr/>
          <a:lstStyle/>
          <a:p>
            <a:r>
              <a:rPr lang="en-US" dirty="0"/>
              <a:t> HOME Disbursement Process</a:t>
            </a:r>
          </a:p>
        </p:txBody>
      </p:sp>
      <p:sp>
        <p:nvSpPr>
          <p:cNvPr id="8" name="Content Placeholder 7">
            <a:extLst>
              <a:ext uri="{FF2B5EF4-FFF2-40B4-BE49-F238E27FC236}">
                <a16:creationId xmlns:a16="http://schemas.microsoft.com/office/drawing/2014/main" id="{6DB70B12-0043-4EBC-9A0F-0A29BB79AB38}"/>
              </a:ext>
            </a:extLst>
          </p:cNvPr>
          <p:cNvSpPr>
            <a:spLocks noGrp="1"/>
          </p:cNvSpPr>
          <p:nvPr>
            <p:ph idx="1"/>
          </p:nvPr>
        </p:nvSpPr>
        <p:spPr>
          <a:xfrm>
            <a:off x="677334" y="1745673"/>
            <a:ext cx="8596668" cy="4295689"/>
          </a:xfrm>
        </p:spPr>
        <p:txBody>
          <a:bodyPr>
            <a:normAutofit/>
          </a:bodyPr>
          <a:lstStyle/>
          <a:p>
            <a:pPr marL="0" lvl="1" indent="0">
              <a:buNone/>
            </a:pPr>
            <a:r>
              <a:rPr lang="en-US" dirty="0"/>
              <a:t>HOME funds should only be disbursed pro rata based on their % of the total project costs.  </a:t>
            </a:r>
          </a:p>
          <a:p>
            <a:pPr marL="228600" lvl="1" indent="-228600">
              <a:buFont typeface="Arial" panose="020B0604020202020204" pitchFamily="34" charset="0"/>
              <a:buChar char="•"/>
            </a:pPr>
            <a:r>
              <a:rPr lang="en-US" dirty="0"/>
              <a:t>Consider not disbursing all HOME funds until receipt of the following:</a:t>
            </a:r>
          </a:p>
          <a:p>
            <a:pPr marL="457200" lvl="1" indent="-228600">
              <a:buFont typeface="Wingdings" panose="05000000000000000000" pitchFamily="2" charset="2"/>
              <a:buChar char="Ø"/>
            </a:pPr>
            <a:r>
              <a:rPr lang="en-US" dirty="0"/>
              <a:t>Certificate of Use &amp; Occupancy;</a:t>
            </a:r>
          </a:p>
          <a:p>
            <a:pPr marL="457200" lvl="1" indent="-228600">
              <a:buFont typeface="Wingdings" panose="05000000000000000000" pitchFamily="2" charset="2"/>
              <a:buChar char="Ø"/>
            </a:pPr>
            <a:r>
              <a:rPr lang="en-US" dirty="0"/>
              <a:t>Submission of all reports and documentation required via developer agreement/contract for HOME-Assisted Units through the Project Completion Date;</a:t>
            </a:r>
          </a:p>
          <a:p>
            <a:pPr marL="457200" lvl="1" indent="-228600">
              <a:buFont typeface="Wingdings" panose="05000000000000000000" pitchFamily="2" charset="2"/>
              <a:buChar char="Ø"/>
            </a:pPr>
            <a:r>
              <a:rPr lang="en-US" dirty="0"/>
              <a:t>Submission of beneficiary data for all occupants of HOME-Assisted Units as of the Project Completion Date;</a:t>
            </a:r>
          </a:p>
          <a:p>
            <a:pPr marL="457200" lvl="1" indent="-228600">
              <a:buFont typeface="Wingdings" panose="05000000000000000000" pitchFamily="2" charset="2"/>
              <a:buChar char="Ø"/>
            </a:pPr>
            <a:r>
              <a:rPr lang="en-US" dirty="0"/>
              <a:t>Release of all construction liens, as evidenced by an updated title policy (if applicable); </a:t>
            </a:r>
          </a:p>
          <a:p>
            <a:pPr marL="457200" lvl="1" indent="-228600">
              <a:buFont typeface="Wingdings" panose="05000000000000000000" pitchFamily="2" charset="2"/>
              <a:buChar char="Ø"/>
            </a:pPr>
            <a:r>
              <a:rPr lang="en-US" dirty="0"/>
              <a:t>Evidence that Developer has complied with Sustainability and Accessibility Requirements, as described in developer agreement/contract;</a:t>
            </a:r>
          </a:p>
          <a:p>
            <a:pPr marL="457200" lvl="1" indent="-228600">
              <a:buFont typeface="Wingdings" panose="05000000000000000000" pitchFamily="2" charset="2"/>
              <a:buChar char="Ø"/>
            </a:pPr>
            <a:r>
              <a:rPr lang="en-US" dirty="0"/>
              <a:t>Submission of Project Cost Certification in the form of a project specific Profit and Loss Statement.</a:t>
            </a:r>
          </a:p>
          <a:p>
            <a:endParaRPr lang="en-US" dirty="0"/>
          </a:p>
        </p:txBody>
      </p:sp>
      <p:sp>
        <p:nvSpPr>
          <p:cNvPr id="4" name="Slide Number Placeholder 3">
            <a:extLst>
              <a:ext uri="{FF2B5EF4-FFF2-40B4-BE49-F238E27FC236}">
                <a16:creationId xmlns:a16="http://schemas.microsoft.com/office/drawing/2014/main" id="{73D17AD1-4541-496D-98F4-6DCC8D8B9721}"/>
              </a:ext>
            </a:extLst>
          </p:cNvPr>
          <p:cNvSpPr>
            <a:spLocks noGrp="1"/>
          </p:cNvSpPr>
          <p:nvPr>
            <p:ph type="sldNum" sz="quarter" idx="12"/>
          </p:nvPr>
        </p:nvSpPr>
        <p:spPr/>
        <p:txBody>
          <a:bodyPr/>
          <a:lstStyle/>
          <a:p>
            <a:fld id="{2CF8FB2B-0834-4E69-81CF-5D187DC0C246}" type="slidenum">
              <a:rPr lang="en-US" smtClean="0"/>
              <a:t>9</a:t>
            </a:fld>
            <a:endParaRPr lang="en-US" dirty="0"/>
          </a:p>
        </p:txBody>
      </p:sp>
    </p:spTree>
    <p:extLst>
      <p:ext uri="{BB962C8B-B14F-4D97-AF65-F5344CB8AC3E}">
        <p14:creationId xmlns:p14="http://schemas.microsoft.com/office/powerpoint/2010/main" val="4871744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1486</Words>
  <Application>Microsoft Office PowerPoint</Application>
  <PresentationFormat>Widescreen</PresentationFormat>
  <Paragraphs>119</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Nova</vt:lpstr>
      <vt:lpstr>Calibri</vt:lpstr>
      <vt:lpstr>Trebuchet MS</vt:lpstr>
      <vt:lpstr>Wingdings</vt:lpstr>
      <vt:lpstr>Wingdings 3</vt:lpstr>
      <vt:lpstr>Facet</vt:lpstr>
      <vt:lpstr>    </vt:lpstr>
      <vt:lpstr>Presenter</vt:lpstr>
      <vt:lpstr>Flexibility in your Consolidated and Annual Action Plans and Policies and Procedures</vt:lpstr>
      <vt:lpstr>Application Timing and Detailed RFA Instructions</vt:lpstr>
      <vt:lpstr>Review and Scoring of Applications</vt:lpstr>
      <vt:lpstr>Awarding Funds </vt:lpstr>
      <vt:lpstr>Finalizing Developer Agreements, Loan Closings</vt:lpstr>
      <vt:lpstr>Construction Monitoring</vt:lpstr>
      <vt:lpstr> HOME Disbursement Process</vt:lpstr>
      <vt:lpstr>Monitoring During the Affordability Period and Handling Subordination Requests</vt:lpstr>
      <vt:lpstr>Lessons Learned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Member/First Time Attendee Orientation</dc:title>
  <dc:creator>watson2163</dc:creator>
  <cp:lastModifiedBy>Treva Gilligan</cp:lastModifiedBy>
  <cp:revision>37</cp:revision>
  <cp:lastPrinted>2022-06-17T16:51:21Z</cp:lastPrinted>
  <dcterms:created xsi:type="dcterms:W3CDTF">2020-06-19T19:41:10Z</dcterms:created>
  <dcterms:modified xsi:type="dcterms:W3CDTF">2022-06-17T17:23:41Z</dcterms:modified>
</cp:coreProperties>
</file>